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5" r:id="rId2"/>
    <p:sldId id="266" r:id="rId3"/>
    <p:sldId id="268" r:id="rId4"/>
    <p:sldId id="270" r:id="rId5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BDB6"/>
    <a:srgbClr val="209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764" y="86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A98E5E-300C-4376-8618-595CCE13F608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87DB6-6906-496B-B0F0-5FA0D26A4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88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://www.sheraton.com/dongguan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04801" y="5030450"/>
            <a:ext cx="6248401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zh-CN" altLang="en-US" sz="1600" b="1" i="0" dirty="0" smtClean="0">
                <a:solidFill>
                  <a:schemeClr val="accent1">
                    <a:lumMod val="50000"/>
                  </a:schemeClr>
                </a:solidFill>
              </a:rPr>
              <a:t>我</a:t>
            </a:r>
            <a:r>
              <a:rPr lang="zh-CN" altLang="en-US" sz="1600" b="1" i="0" dirty="0">
                <a:solidFill>
                  <a:schemeClr val="accent1">
                    <a:lumMod val="50000"/>
                  </a:schemeClr>
                </a:solidFill>
              </a:rPr>
              <a:t>们对客人的使命</a:t>
            </a:r>
          </a:p>
          <a:p>
            <a:pPr eaLnBrk="1" hangingPunct="1"/>
            <a:endParaRPr lang="zh-CN" altLang="en-US" sz="700" i="0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/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       东</a:t>
            </a:r>
            <a:r>
              <a:rPr lang="zh-CN" altLang="en-US" sz="1400" i="0" dirty="0">
                <a:solidFill>
                  <a:schemeClr val="accent1">
                    <a:lumMod val="50000"/>
                  </a:schemeClr>
                </a:solidFill>
              </a:rPr>
              <a:t>莞喜来登大酒店要成为客人最佳的业务合作伙伴</a:t>
            </a: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！</a:t>
            </a:r>
            <a:endParaRPr lang="en-US" altLang="zh-CN" sz="1400" i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/>
            <a:endParaRPr lang="zh-CN" altLang="en-US" sz="1400" i="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zh-CN" altLang="en-US" sz="1600" b="1" i="0" dirty="0" smtClean="0">
                <a:solidFill>
                  <a:schemeClr val="accent1">
                    <a:lumMod val="50000"/>
                  </a:schemeClr>
                </a:solidFill>
              </a:rPr>
              <a:t>我</a:t>
            </a:r>
            <a:r>
              <a:rPr lang="zh-CN" altLang="en-US" sz="1600" b="1" i="0" dirty="0">
                <a:solidFill>
                  <a:schemeClr val="accent1">
                    <a:lumMod val="50000"/>
                  </a:schemeClr>
                </a:solidFill>
              </a:rPr>
              <a:t>们对员工的使</a:t>
            </a:r>
            <a:r>
              <a:rPr lang="zh-CN" altLang="en-US" sz="1600" b="1" i="0" dirty="0" smtClean="0">
                <a:solidFill>
                  <a:schemeClr val="accent1">
                    <a:lumMod val="50000"/>
                  </a:schemeClr>
                </a:solidFill>
              </a:rPr>
              <a:t>命</a:t>
            </a:r>
            <a:endParaRPr lang="en-US" altLang="zh-CN" sz="1600" b="1" i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/>
            <a:endParaRPr lang="zh-CN" altLang="en-US" sz="700" i="0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/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      东</a:t>
            </a:r>
            <a:r>
              <a:rPr lang="zh-CN" altLang="en-US" sz="1400" i="0" dirty="0">
                <a:solidFill>
                  <a:schemeClr val="accent1">
                    <a:lumMod val="50000"/>
                  </a:schemeClr>
                </a:solidFill>
              </a:rPr>
              <a:t>莞喜来登大酒店要成为促进员工职业生涯发展的理想工作场所！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0330"/>
            <a:ext cx="6065546" cy="1981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03104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209AD0"/>
                </a:solidFill>
              </a:rPr>
              <a:t>SHERATON DONGGUAN HOTEL</a:t>
            </a:r>
          </a:p>
          <a:p>
            <a:pPr algn="ctr"/>
            <a:r>
              <a:rPr lang="zh-CN" altLang="en-US" sz="2400" b="1" dirty="0">
                <a:solidFill>
                  <a:srgbClr val="209AD0"/>
                </a:solidFill>
              </a:rPr>
              <a:t>东</a:t>
            </a:r>
            <a:r>
              <a:rPr lang="zh-CN" altLang="en-US" sz="2400" b="1" dirty="0" smtClean="0">
                <a:solidFill>
                  <a:srgbClr val="209AD0"/>
                </a:solidFill>
              </a:rPr>
              <a:t>莞喜来登大酒店</a:t>
            </a:r>
            <a:endParaRPr lang="en-US" sz="2400" b="1" dirty="0">
              <a:solidFill>
                <a:srgbClr val="209AD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1651001"/>
            <a:ext cx="3505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accent1">
                    <a:lumMod val="50000"/>
                  </a:schemeClr>
                </a:solidFill>
              </a:rPr>
              <a:t>        东</a:t>
            </a:r>
            <a:r>
              <a:rPr lang="zh-CN" altLang="en-US" sz="1400" dirty="0">
                <a:solidFill>
                  <a:schemeClr val="accent1">
                    <a:lumMod val="50000"/>
                  </a:schemeClr>
                </a:solidFill>
              </a:rPr>
              <a:t>莞喜来登大酒店是一家国际五星级酒店</a:t>
            </a:r>
            <a:r>
              <a:rPr lang="zh-CN" altLang="en-US" sz="1400" dirty="0" smtClean="0">
                <a:solidFill>
                  <a:schemeClr val="accent1">
                    <a:lumMod val="50000"/>
                  </a:schemeClr>
                </a:solidFill>
              </a:rPr>
              <a:t>，拥</a:t>
            </a:r>
            <a:r>
              <a:rPr lang="zh-CN" altLang="en-US" sz="1400" dirty="0">
                <a:solidFill>
                  <a:schemeClr val="accent1">
                    <a:lumMod val="50000"/>
                  </a:schemeClr>
                </a:solidFill>
              </a:rPr>
              <a:t>有</a:t>
            </a:r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</a:rPr>
              <a:t>500</a:t>
            </a:r>
            <a:r>
              <a:rPr lang="zh-CN" altLang="en-US" sz="1400" dirty="0">
                <a:solidFill>
                  <a:schemeClr val="accent1">
                    <a:lumMod val="50000"/>
                  </a:schemeClr>
                </a:solidFill>
              </a:rPr>
              <a:t>间客房，包括</a:t>
            </a:r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</a:rPr>
              <a:t>31</a:t>
            </a:r>
            <a:r>
              <a:rPr lang="zh-CN" altLang="en-US" sz="1400" dirty="0">
                <a:solidFill>
                  <a:schemeClr val="accent1">
                    <a:lumMod val="50000"/>
                  </a:schemeClr>
                </a:solidFill>
              </a:rPr>
              <a:t>间套房，</a:t>
            </a:r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zh-CN" altLang="en-US" sz="1400" dirty="0">
                <a:solidFill>
                  <a:schemeClr val="accent1">
                    <a:lumMod val="50000"/>
                  </a:schemeClr>
                </a:solidFill>
              </a:rPr>
              <a:t>间风味特色餐</a:t>
            </a:r>
            <a:r>
              <a:rPr lang="zh-CN" altLang="en-US" sz="1400" dirty="0" smtClean="0">
                <a:solidFill>
                  <a:schemeClr val="accent1">
                    <a:lumMod val="50000"/>
                  </a:schemeClr>
                </a:solidFill>
              </a:rPr>
              <a:t>厅</a:t>
            </a:r>
            <a:r>
              <a:rPr lang="zh-CN" altLang="en-US" sz="1400" dirty="0">
                <a:solidFill>
                  <a:schemeClr val="accent1">
                    <a:lumMod val="50000"/>
                  </a:schemeClr>
                </a:solidFill>
              </a:rPr>
              <a:t>；</a:t>
            </a:r>
            <a:r>
              <a:rPr lang="zh-CN" altLang="en-US" sz="1400" dirty="0" smtClean="0">
                <a:solidFill>
                  <a:schemeClr val="accent1">
                    <a:lumMod val="50000"/>
                  </a:schemeClr>
                </a:solidFill>
              </a:rPr>
              <a:t>地</a:t>
            </a:r>
            <a:r>
              <a:rPr lang="zh-CN" altLang="en-US" sz="1400" dirty="0">
                <a:solidFill>
                  <a:schemeClr val="accent1">
                    <a:lumMod val="50000"/>
                  </a:schemeClr>
                </a:solidFill>
              </a:rPr>
              <a:t>处东莞市厚街镇繁华地段，是集商业、娱乐、购物为一体的最佳场所</a:t>
            </a:r>
            <a:r>
              <a:rPr lang="zh-CN" altLang="en-US" sz="1400" dirty="0" smtClean="0">
                <a:solidFill>
                  <a:schemeClr val="accent1">
                    <a:lumMod val="50000"/>
                  </a:schemeClr>
                </a:solidFill>
              </a:rPr>
              <a:t>。</a:t>
            </a:r>
            <a:endParaRPr lang="en-US" altLang="zh-CN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sz="1400" dirty="0" smtClean="0">
                <a:solidFill>
                  <a:schemeClr val="accent1">
                    <a:lumMod val="50000"/>
                  </a:schemeClr>
                </a:solidFill>
              </a:rPr>
              <a:t>       </a:t>
            </a:r>
            <a:r>
              <a:rPr lang="zh-CN" altLang="en-US" sz="1400" dirty="0" smtClean="0">
                <a:solidFill>
                  <a:schemeClr val="accent1">
                    <a:lumMod val="50000"/>
                  </a:schemeClr>
                </a:solidFill>
              </a:rPr>
              <a:t>东</a:t>
            </a:r>
            <a:r>
              <a:rPr lang="zh-CN" altLang="en-US" sz="1400" dirty="0">
                <a:solidFill>
                  <a:schemeClr val="accent1">
                    <a:lumMod val="50000"/>
                  </a:schemeClr>
                </a:solidFill>
              </a:rPr>
              <a:t>莞喜来登大酒店由东莞市昌明实业有限公司所有，万豪国际集团管理。万豪国际集团在全球拥有</a:t>
            </a:r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</a:rPr>
              <a:t>6000</a:t>
            </a:r>
            <a:r>
              <a:rPr lang="zh-CN" altLang="en-US" sz="1400" dirty="0">
                <a:solidFill>
                  <a:schemeClr val="accent1">
                    <a:lumMod val="50000"/>
                  </a:schemeClr>
                </a:solidFill>
              </a:rPr>
              <a:t>多家酒店，您可以在全球超过</a:t>
            </a:r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</a:rPr>
              <a:t>120</a:t>
            </a:r>
            <a:r>
              <a:rPr lang="zh-CN" altLang="en-US" sz="1400" dirty="0">
                <a:solidFill>
                  <a:schemeClr val="accent1">
                    <a:lumMod val="50000"/>
                  </a:schemeClr>
                </a:solidFill>
              </a:rPr>
              <a:t>个国家找到您熟悉的品牌及酒店。万豪国际集团作为世界领先的全球性酒店集团</a:t>
            </a:r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zh-CN" altLang="en-US" sz="1400" dirty="0">
                <a:solidFill>
                  <a:schemeClr val="accent1">
                    <a:lumMod val="50000"/>
                  </a:schemeClr>
                </a:solidFill>
              </a:rPr>
              <a:t>将为员工的发展和成功提供更多品牌、更多酒店及更多机会。我们协力为您提供一个让您的职业生涯得以发展、个人目标得以实现的空间和环境。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125" y="2401013"/>
            <a:ext cx="2619297" cy="1974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22" y="82551"/>
            <a:ext cx="1034751" cy="87067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286000" y="7099300"/>
            <a:ext cx="4343400" cy="2393950"/>
            <a:chOff x="457201" y="6400800"/>
            <a:chExt cx="4343400" cy="2209800"/>
          </a:xfrm>
        </p:grpSpPr>
        <p:sp>
          <p:nvSpPr>
            <p:cNvPr id="9" name="Rounded Rectangle 8"/>
            <p:cNvSpPr/>
            <p:nvPr/>
          </p:nvSpPr>
          <p:spPr>
            <a:xfrm>
              <a:off x="457201" y="6400800"/>
              <a:ext cx="4343400" cy="2209800"/>
            </a:xfrm>
            <a:prstGeom prst="roundRect">
              <a:avLst/>
            </a:prstGeom>
            <a:solidFill>
              <a:srgbClr val="33BDB6">
                <a:alpha val="2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537509" y="6629400"/>
              <a:ext cx="4263091" cy="1676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 i="0" dirty="0" smtClean="0">
                  <a:solidFill>
                    <a:schemeClr val="accent1">
                      <a:lumMod val="50000"/>
                    </a:schemeClr>
                  </a:solidFill>
                </a:rPr>
                <a:t>酒店地址</a:t>
              </a:r>
              <a:r>
                <a:rPr lang="zh-CN" altLang="en-US" sz="1400" i="0" dirty="0" smtClean="0">
                  <a:solidFill>
                    <a:schemeClr val="accent1">
                      <a:lumMod val="50000"/>
                    </a:schemeClr>
                  </a:solidFill>
                </a:rPr>
                <a:t>：广东</a:t>
              </a:r>
              <a:r>
                <a:rPr lang="zh-CN" altLang="en-US" sz="1400" i="0" dirty="0">
                  <a:solidFill>
                    <a:schemeClr val="accent1">
                      <a:lumMod val="50000"/>
                    </a:schemeClr>
                  </a:solidFill>
                </a:rPr>
                <a:t>省东莞市厚街镇</a:t>
              </a:r>
              <a:r>
                <a:rPr lang="en-US" altLang="zh-CN" sz="1400" i="0" dirty="0">
                  <a:solidFill>
                    <a:schemeClr val="accent1">
                      <a:lumMod val="50000"/>
                    </a:schemeClr>
                  </a:solidFill>
                </a:rPr>
                <a:t>S256</a:t>
              </a:r>
              <a:r>
                <a:rPr lang="zh-CN" altLang="en-US" sz="1400" i="0" dirty="0">
                  <a:solidFill>
                    <a:schemeClr val="accent1">
                      <a:lumMod val="50000"/>
                    </a:schemeClr>
                  </a:solidFill>
                </a:rPr>
                <a:t>省道莞太路段</a:t>
              </a:r>
            </a:p>
            <a:p>
              <a:pPr eaLnBrk="1" hangingPunct="1"/>
              <a:r>
                <a:rPr lang="zh-CN" altLang="en-US" sz="1400" b="1" i="0" dirty="0" smtClean="0">
                  <a:solidFill>
                    <a:schemeClr val="accent1">
                      <a:lumMod val="50000"/>
                    </a:schemeClr>
                  </a:solidFill>
                </a:rPr>
                <a:t>酒店邮编</a:t>
              </a:r>
              <a:r>
                <a:rPr lang="zh-CN" altLang="en-US" sz="1400" i="0" dirty="0">
                  <a:solidFill>
                    <a:schemeClr val="accent1">
                      <a:lumMod val="50000"/>
                    </a:schemeClr>
                  </a:solidFill>
                </a:rPr>
                <a:t>：</a:t>
              </a:r>
              <a:r>
                <a:rPr lang="en-US" altLang="zh-CN" sz="1400" i="0" dirty="0" smtClean="0">
                  <a:solidFill>
                    <a:schemeClr val="accent1">
                      <a:lumMod val="50000"/>
                    </a:schemeClr>
                  </a:solidFill>
                </a:rPr>
                <a:t>523962</a:t>
              </a:r>
            </a:p>
            <a:p>
              <a:pPr eaLnBrk="1" hangingPunct="1"/>
              <a:r>
                <a:rPr lang="zh-CN" altLang="en-US" sz="1400" b="1" i="0" dirty="0" smtClean="0">
                  <a:solidFill>
                    <a:schemeClr val="accent1">
                      <a:lumMod val="50000"/>
                    </a:schemeClr>
                  </a:solidFill>
                </a:rPr>
                <a:t>酒店电话：</a:t>
              </a:r>
              <a:r>
                <a:rPr lang="en-US" altLang="zh-CN" sz="1400" i="0" dirty="0" smtClean="0">
                  <a:solidFill>
                    <a:schemeClr val="accent1">
                      <a:lumMod val="50000"/>
                    </a:schemeClr>
                  </a:solidFill>
                </a:rPr>
                <a:t>0769-85988888</a:t>
              </a:r>
            </a:p>
            <a:p>
              <a:pPr eaLnBrk="1" hangingPunct="1"/>
              <a:r>
                <a:rPr lang="zh-CN" altLang="en-US" sz="1400" b="1" i="0" dirty="0">
                  <a:solidFill>
                    <a:schemeClr val="accent1">
                      <a:lumMod val="50000"/>
                    </a:schemeClr>
                  </a:solidFill>
                </a:rPr>
                <a:t>酒店</a:t>
              </a:r>
              <a:r>
                <a:rPr lang="zh-CN" altLang="en-US" sz="1400" b="1" i="0" dirty="0" smtClean="0">
                  <a:solidFill>
                    <a:schemeClr val="accent1">
                      <a:lumMod val="50000"/>
                    </a:schemeClr>
                  </a:solidFill>
                </a:rPr>
                <a:t>传真：</a:t>
              </a:r>
              <a:r>
                <a:rPr lang="en-US" altLang="zh-CN" sz="1400" i="0" dirty="0" smtClean="0">
                  <a:solidFill>
                    <a:schemeClr val="accent1">
                      <a:lumMod val="50000"/>
                    </a:schemeClr>
                  </a:solidFill>
                </a:rPr>
                <a:t>0769-85908888</a:t>
              </a:r>
              <a:endParaRPr lang="en-US" altLang="zh-CN" sz="1400" i="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eaLnBrk="1" hangingPunct="1"/>
              <a:r>
                <a:rPr lang="zh-CN" altLang="en-US" sz="1400" b="1" i="0" dirty="0" smtClean="0">
                  <a:solidFill>
                    <a:schemeClr val="accent1">
                      <a:lumMod val="50000"/>
                    </a:schemeClr>
                  </a:solidFill>
                </a:rPr>
                <a:t>酒店官网：</a:t>
              </a:r>
              <a:r>
                <a:rPr lang="en-US" altLang="zh-CN" sz="1400" b="1" i="0" dirty="0" smtClean="0">
                  <a:solidFill>
                    <a:schemeClr val="accent1">
                      <a:lumMod val="50000"/>
                    </a:schemeClr>
                  </a:solidFill>
                  <a:hlinkClick r:id="rId5"/>
                </a:rPr>
                <a:t>www.sheraton.com/dongguan</a:t>
              </a:r>
              <a:endParaRPr lang="en-US" altLang="zh-CN" sz="1400" b="1" i="0" dirty="0" smtClean="0">
                <a:solidFill>
                  <a:schemeClr val="accent1">
                    <a:lumMod val="50000"/>
                  </a:schemeClr>
                </a:solidFill>
              </a:endParaRPr>
            </a:p>
            <a:p>
              <a:pPr eaLnBrk="1" hangingPunct="1"/>
              <a:endParaRPr lang="en-US" altLang="zh-CN" sz="1400" b="1" i="0" dirty="0" smtClean="0">
                <a:solidFill>
                  <a:schemeClr val="accent1">
                    <a:lumMod val="50000"/>
                  </a:schemeClr>
                </a:solidFill>
              </a:endParaRPr>
            </a:p>
            <a:p>
              <a:pPr eaLnBrk="1" hangingPunct="1"/>
              <a:r>
                <a:rPr lang="zh-CN" altLang="en-US" sz="1400" b="1" i="0" dirty="0">
                  <a:solidFill>
                    <a:schemeClr val="accent1">
                      <a:lumMod val="50000"/>
                    </a:schemeClr>
                  </a:solidFill>
                </a:rPr>
                <a:t>酒店</a:t>
              </a:r>
              <a:r>
                <a:rPr lang="zh-CN" altLang="en-US" sz="1400" b="1" i="0" dirty="0" smtClean="0">
                  <a:solidFill>
                    <a:schemeClr val="accent1">
                      <a:lumMod val="50000"/>
                    </a:schemeClr>
                  </a:solidFill>
                </a:rPr>
                <a:t>业主</a:t>
              </a:r>
              <a:r>
                <a:rPr lang="zh-CN" altLang="en-US" sz="1400" b="1" i="0" dirty="0">
                  <a:solidFill>
                    <a:schemeClr val="accent1">
                      <a:lumMod val="50000"/>
                    </a:schemeClr>
                  </a:solidFill>
                </a:rPr>
                <a:t>：</a:t>
              </a:r>
              <a:r>
                <a:rPr lang="zh-CN" altLang="en-US" sz="1400" i="0" dirty="0" smtClean="0">
                  <a:solidFill>
                    <a:schemeClr val="accent1">
                      <a:lumMod val="50000"/>
                    </a:schemeClr>
                  </a:solidFill>
                </a:rPr>
                <a:t>东</a:t>
              </a:r>
              <a:r>
                <a:rPr lang="zh-CN" altLang="en-US" sz="1400" i="0" dirty="0">
                  <a:solidFill>
                    <a:schemeClr val="accent1">
                      <a:lumMod val="50000"/>
                    </a:schemeClr>
                  </a:solidFill>
                </a:rPr>
                <a:t>莞市昌明实业有限公司</a:t>
              </a:r>
            </a:p>
            <a:p>
              <a:pPr eaLnBrk="1" hangingPunct="1"/>
              <a:r>
                <a:rPr lang="zh-CN" altLang="en-US" sz="1400" b="1" i="0" dirty="0" smtClean="0">
                  <a:solidFill>
                    <a:schemeClr val="accent1">
                      <a:lumMod val="50000"/>
                    </a:schemeClr>
                  </a:solidFill>
                </a:rPr>
                <a:t>总经理：    </a:t>
              </a:r>
              <a:r>
                <a:rPr lang="en-US" altLang="zh-CN" sz="1400" i="0" dirty="0" smtClean="0">
                  <a:solidFill>
                    <a:schemeClr val="accent1">
                      <a:lumMod val="50000"/>
                    </a:schemeClr>
                  </a:solidFill>
                </a:rPr>
                <a:t>Tommy Yap</a:t>
              </a:r>
              <a:r>
                <a:rPr lang="zh-CN" altLang="en-US" sz="1400" i="0" dirty="0" smtClean="0">
                  <a:solidFill>
                    <a:schemeClr val="accent1">
                      <a:lumMod val="50000"/>
                    </a:schemeClr>
                  </a:solidFill>
                </a:rPr>
                <a:t>叶</a:t>
              </a:r>
              <a:r>
                <a:rPr lang="zh-CN" altLang="en-US" sz="1400" i="0" dirty="0">
                  <a:solidFill>
                    <a:schemeClr val="accent1">
                      <a:lumMod val="50000"/>
                    </a:schemeClr>
                  </a:solidFill>
                </a:rPr>
                <a:t>国耀	</a:t>
              </a:r>
            </a:p>
          </p:txBody>
        </p:sp>
      </p:grpSp>
      <p:pic>
        <p:nvPicPr>
          <p:cNvPr id="11" name="Picture 5" descr="Exterior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1"/>
          <a:stretch/>
        </p:blipFill>
        <p:spPr bwMode="auto">
          <a:xfrm>
            <a:off x="389906" y="6970622"/>
            <a:ext cx="1612134" cy="2539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AW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5" t="8861" r="47025" b="67088"/>
          <a:stretch>
            <a:fillRect/>
          </a:stretch>
        </p:blipFill>
        <p:spPr bwMode="auto">
          <a:xfrm>
            <a:off x="297384" y="1568450"/>
            <a:ext cx="845617" cy="829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304801" y="2590800"/>
            <a:ext cx="35052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全日制御</a:t>
            </a:r>
            <a:r>
              <a:rPr lang="zh-CN" altLang="en-US" sz="1400" i="0" dirty="0">
                <a:solidFill>
                  <a:schemeClr val="accent1">
                    <a:lumMod val="50000"/>
                  </a:schemeClr>
                </a:solidFill>
              </a:rPr>
              <a:t>园西餐</a:t>
            </a: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厅为客人提</a:t>
            </a:r>
            <a:r>
              <a:rPr lang="zh-CN" altLang="en-US" sz="1400" i="0" dirty="0">
                <a:solidFill>
                  <a:schemeClr val="accent1">
                    <a:lumMod val="50000"/>
                  </a:schemeClr>
                </a:solidFill>
              </a:rPr>
              <a:t>供来自世界各地不同风味的零点美食及自助早餐和晚</a:t>
            </a: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餐</a:t>
            </a:r>
            <a:endParaRPr lang="zh-CN" altLang="en-US" sz="1400" i="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悠</a:t>
            </a:r>
            <a:r>
              <a:rPr lang="zh-CN" altLang="en-US" sz="1400" i="0" dirty="0">
                <a:solidFill>
                  <a:schemeClr val="accent1">
                    <a:lumMod val="50000"/>
                  </a:schemeClr>
                </a:solidFill>
              </a:rPr>
              <a:t>闲，幽</a:t>
            </a: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雅的氛围</a:t>
            </a:r>
            <a:endParaRPr lang="zh-CN" altLang="fr-FR" sz="1400" i="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en-US" altLang="zh-CN" sz="1400" i="0" dirty="0" smtClean="0">
                <a:solidFill>
                  <a:schemeClr val="accent1">
                    <a:lumMod val="50000"/>
                  </a:schemeClr>
                </a:solidFill>
              </a:rPr>
              <a:t>220</a:t>
            </a: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个座位</a:t>
            </a:r>
            <a:endParaRPr lang="en-US" altLang="zh-CN" sz="1400" i="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5" name="Picture 8" descr="Botan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2" y="1816101"/>
            <a:ext cx="2582795" cy="1760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304800" y="247650"/>
            <a:ext cx="6141746" cy="1320800"/>
            <a:chOff x="304800" y="228600"/>
            <a:chExt cx="6141746" cy="12192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264920"/>
              <a:ext cx="6065546" cy="18288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04800" y="228600"/>
              <a:ext cx="5715000" cy="880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209AD0"/>
                  </a:solidFill>
                </a:rPr>
                <a:t>SHERATON DONGGUAN </a:t>
              </a:r>
            </a:p>
            <a:p>
              <a:r>
                <a:rPr lang="zh-CN" altLang="en-US" sz="2800" b="1" dirty="0" smtClean="0">
                  <a:solidFill>
                    <a:srgbClr val="209AD0"/>
                  </a:solidFill>
                </a:rPr>
                <a:t>东莞喜来登大酒店介绍</a:t>
              </a:r>
              <a:endParaRPr lang="en-US" sz="2800" b="1" dirty="0">
                <a:solidFill>
                  <a:srgbClr val="209AD0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179616" y="1897839"/>
            <a:ext cx="1731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御园西餐厅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838200" y="3962400"/>
            <a:ext cx="5181600" cy="0"/>
          </a:xfrm>
          <a:prstGeom prst="line">
            <a:avLst/>
          </a:prstGeom>
          <a:ln w="31750">
            <a:solidFill>
              <a:srgbClr val="33BD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3048001" y="5035550"/>
            <a:ext cx="3505201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zh-CN" altLang="en-US" sz="1400" i="0" dirty="0" smtClean="0"/>
              <a:t>这</a:t>
            </a:r>
            <a:r>
              <a:rPr lang="zh-CN" altLang="en-US" sz="1400" i="0" dirty="0"/>
              <a:t>是一间正宗的意大利餐</a:t>
            </a:r>
            <a:r>
              <a:rPr lang="zh-CN" altLang="en-US" sz="1400" i="0" dirty="0" smtClean="0"/>
              <a:t>厅，来自意大利大行政总厨及其团队为客人提</a:t>
            </a:r>
            <a:r>
              <a:rPr lang="zh-CN" altLang="en-US" sz="1400" i="0" dirty="0"/>
              <a:t>供悉心烹饪而成的美食。 以开放式的厨房为特色</a:t>
            </a:r>
            <a:r>
              <a:rPr lang="zh-CN" altLang="en-US" sz="1400" i="0" dirty="0" smtClean="0"/>
              <a:t>，客人在享用美食的同事亦可欣赏厨师们制作美食时的身姿</a:t>
            </a:r>
            <a:endParaRPr lang="en-US" altLang="zh-CN" sz="1400" i="0" dirty="0" smtClean="0"/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zh-CN" altLang="en-US" sz="1400" i="0" dirty="0"/>
              <a:t>典</a:t>
            </a:r>
            <a:r>
              <a:rPr lang="zh-CN" altLang="en-US" sz="1400" i="0" dirty="0" smtClean="0"/>
              <a:t>雅精致</a:t>
            </a:r>
            <a:endParaRPr lang="zh-CN" altLang="en-US" sz="1400" i="0" dirty="0"/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en-US" altLang="zh-CN" sz="1400" i="0" dirty="0" smtClean="0"/>
              <a:t>120</a:t>
            </a:r>
            <a:r>
              <a:rPr lang="zh-CN" altLang="en-US" sz="1400" i="0" dirty="0" smtClean="0"/>
              <a:t>个座位</a:t>
            </a:r>
            <a:endParaRPr lang="en-US" altLang="zh-CN" sz="1400" i="0" dirty="0"/>
          </a:p>
        </p:txBody>
      </p:sp>
      <p:pic>
        <p:nvPicPr>
          <p:cNvPr id="19" name="Picture 3" descr="luigi logo standard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746" y="4103381"/>
            <a:ext cx="5588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Luig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785481"/>
            <a:ext cx="2405112" cy="1656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131498" y="4375151"/>
            <a:ext cx="2659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/>
              <a:t>路易吉意大利餐厅</a:t>
            </a:r>
            <a:endParaRPr lang="en-US" altLang="zh-CN" sz="2400" b="1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838200" y="6934200"/>
            <a:ext cx="5181600" cy="0"/>
          </a:xfrm>
          <a:prstGeom prst="line">
            <a:avLst/>
          </a:prstGeom>
          <a:ln w="31750">
            <a:solidFill>
              <a:srgbClr val="33BD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381000" y="7694370"/>
            <a:ext cx="35052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fr-FR" altLang="zh-CN" sz="1100" b="1" i="0" dirty="0"/>
              <a:t>	</a:t>
            </a:r>
            <a:endParaRPr lang="en-US" altLang="zh-CN" sz="1100" i="0" dirty="0"/>
          </a:p>
          <a:p>
            <a:pPr algn="ctr" eaLnBrk="1" hangingPunct="1"/>
            <a:endParaRPr lang="en-US" altLang="zh-CN" sz="1100" i="0" dirty="0" smtClean="0"/>
          </a:p>
          <a:p>
            <a:pPr marL="171450" indent="-171450" eaLnBrk="1" hangingPunct="1">
              <a:buFont typeface="Wingdings" panose="05000000000000000000" pitchFamily="2" charset="2"/>
              <a:buChar char="v"/>
            </a:pPr>
            <a:r>
              <a:rPr lang="zh-CN" altLang="en-US" sz="1400" i="0" dirty="0" smtClean="0"/>
              <a:t>提</a:t>
            </a:r>
            <a:r>
              <a:rPr lang="zh-CN" altLang="en-US" sz="1400" i="0" dirty="0"/>
              <a:t>供传统日本寿司，生</a:t>
            </a:r>
            <a:r>
              <a:rPr lang="zh-CN" altLang="en-US" sz="1400" i="0" dirty="0" smtClean="0"/>
              <a:t>鱼片和</a:t>
            </a:r>
            <a:r>
              <a:rPr lang="zh-CN" altLang="en-US" sz="1400" i="0" dirty="0"/>
              <a:t>铁板</a:t>
            </a:r>
            <a:r>
              <a:rPr lang="zh-CN" altLang="en-US" sz="1400" i="0" dirty="0" smtClean="0"/>
              <a:t>烧</a:t>
            </a:r>
            <a:r>
              <a:rPr lang="zh-CN" altLang="en-US" sz="1400" i="0" dirty="0"/>
              <a:t>；</a:t>
            </a:r>
            <a:r>
              <a:rPr lang="zh-CN" altLang="en-US" sz="1400" i="0" dirty="0" smtClean="0"/>
              <a:t>周一至周五的日式自助餐任您尽享美食</a:t>
            </a:r>
            <a:endParaRPr lang="en-US" altLang="zh-CN" sz="1400" i="0" dirty="0" smtClean="0"/>
          </a:p>
          <a:p>
            <a:pPr marL="171450" indent="-171450" eaLnBrk="1" hangingPunct="1">
              <a:buFont typeface="Wingdings" panose="05000000000000000000" pitchFamily="2" charset="2"/>
              <a:buChar char="v"/>
            </a:pPr>
            <a:r>
              <a:rPr lang="zh-CN" altLang="en-US" sz="1400" i="0" dirty="0" smtClean="0"/>
              <a:t>日本传统居酒屋风格</a:t>
            </a:r>
            <a:endParaRPr lang="en-US" altLang="zh-CN" sz="1400" i="0" dirty="0" smtClean="0"/>
          </a:p>
          <a:p>
            <a:pPr marL="171450" indent="-171450" eaLnBrk="1" hangingPunct="1">
              <a:buFont typeface="Wingdings" panose="05000000000000000000" pitchFamily="2" charset="2"/>
              <a:buChar char="v"/>
            </a:pPr>
            <a:r>
              <a:rPr lang="en-US" altLang="zh-CN" sz="1400" i="0" dirty="0" smtClean="0"/>
              <a:t>77</a:t>
            </a:r>
            <a:r>
              <a:rPr lang="zh-CN" altLang="en-US" sz="1400" i="0" dirty="0" smtClean="0"/>
              <a:t>个座位，内设包间</a:t>
            </a:r>
            <a:endParaRPr lang="zh-CN" altLang="en-US" sz="1400" i="0" dirty="0"/>
          </a:p>
        </p:txBody>
      </p:sp>
      <p:pic>
        <p:nvPicPr>
          <p:cNvPr id="23" name="Picture 3" descr="jpn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181850"/>
            <a:ext cx="505444" cy="740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 descr="Sekisai Pic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215" y="7694370"/>
            <a:ext cx="2356572" cy="1558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899495" y="7316479"/>
            <a:ext cx="26853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/>
              <a:t>石彩日</a:t>
            </a:r>
            <a:r>
              <a:rPr lang="zh-CN" altLang="en-US" sz="2400" b="1" dirty="0" smtClean="0"/>
              <a:t>本料理餐</a:t>
            </a:r>
            <a:r>
              <a:rPr lang="zh-CN" altLang="en-US" sz="2400" b="1" dirty="0"/>
              <a:t>厅</a:t>
            </a:r>
            <a:r>
              <a:rPr lang="fr-FR" altLang="zh-CN" sz="2400" b="1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428982" y="2474893"/>
            <a:ext cx="353341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v"/>
            </a:pPr>
            <a:r>
              <a:rPr lang="zh-CN" altLang="en-US" sz="1400" i="0" dirty="0" smtClean="0"/>
              <a:t>大</a:t>
            </a:r>
            <a:r>
              <a:rPr lang="zh-CN" altLang="en-US" sz="1400" i="0" dirty="0"/>
              <a:t>堂吧提供有创意的鸡尾酒</a:t>
            </a:r>
            <a:r>
              <a:rPr lang="zh-CN" altLang="en-US" sz="1400" i="0" dirty="0" smtClean="0"/>
              <a:t>，英</a:t>
            </a:r>
            <a:r>
              <a:rPr lang="zh-CN" altLang="en-US" sz="1400" i="0" dirty="0"/>
              <a:t>式茶</a:t>
            </a:r>
            <a:r>
              <a:rPr lang="zh-CN" altLang="en-US" sz="1400" i="0" dirty="0" smtClean="0"/>
              <a:t>，对味小吃及高</a:t>
            </a:r>
            <a:r>
              <a:rPr lang="zh-CN" altLang="en-US" sz="1400" i="0" dirty="0"/>
              <a:t>档雪茄</a:t>
            </a:r>
            <a:r>
              <a:rPr lang="zh-CN" altLang="en-US" sz="1400" i="0" dirty="0" smtClean="0"/>
              <a:t>。</a:t>
            </a:r>
            <a:endParaRPr lang="en-US" altLang="zh-CN" sz="1400" i="0" dirty="0" smtClean="0"/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zh-CN" altLang="en-US" sz="1400" i="0" dirty="0" smtClean="0"/>
              <a:t>每天现</a:t>
            </a:r>
            <a:r>
              <a:rPr lang="zh-CN" altLang="en-US" sz="1400" i="0" dirty="0"/>
              <a:t>场乐队表</a:t>
            </a:r>
            <a:r>
              <a:rPr lang="zh-CN" altLang="en-US" sz="1400" i="0" dirty="0" smtClean="0"/>
              <a:t>演，令客人在繁忙的一天后，享受片刻的放松</a:t>
            </a:r>
          </a:p>
        </p:txBody>
      </p:sp>
      <p:pic>
        <p:nvPicPr>
          <p:cNvPr id="15" name="Picture 8" descr="AW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8375" r="12750" b="51767"/>
          <a:stretch>
            <a:fillRect/>
          </a:stretch>
        </p:blipFill>
        <p:spPr bwMode="auto">
          <a:xfrm>
            <a:off x="320635" y="1590745"/>
            <a:ext cx="1046835" cy="709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 descr="Image_51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773918"/>
            <a:ext cx="2209800" cy="1594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304800" y="247650"/>
            <a:ext cx="6141746" cy="1320800"/>
            <a:chOff x="304800" y="228600"/>
            <a:chExt cx="6141746" cy="12192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264920"/>
              <a:ext cx="6065546" cy="18288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304800" y="228600"/>
              <a:ext cx="5715000" cy="880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209AD0"/>
                  </a:solidFill>
                </a:rPr>
                <a:t>SHERATON DONGGUAN </a:t>
              </a:r>
            </a:p>
            <a:p>
              <a:r>
                <a:rPr lang="zh-CN" altLang="en-US" sz="2800" b="1" dirty="0" smtClean="0">
                  <a:solidFill>
                    <a:srgbClr val="209AD0"/>
                  </a:solidFill>
                </a:rPr>
                <a:t>东莞喜来登大酒店介绍</a:t>
              </a:r>
              <a:endParaRPr lang="en-US" sz="2800" b="1" dirty="0">
                <a:solidFill>
                  <a:srgbClr val="209AD0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430736" y="1824335"/>
            <a:ext cx="1731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/>
              <a:t>佐伦大堂吧</a:t>
            </a:r>
            <a:endParaRPr lang="en-US" altLang="zh-CN" sz="2400" b="1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838200" y="3797300"/>
            <a:ext cx="5181600" cy="0"/>
          </a:xfrm>
          <a:prstGeom prst="line">
            <a:avLst/>
          </a:prstGeom>
          <a:ln w="31750">
            <a:solidFill>
              <a:srgbClr val="33BD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428982" y="4044950"/>
            <a:ext cx="624840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zh-CN" sz="2400" b="1" i="0" dirty="0" smtClean="0">
                <a:solidFill>
                  <a:schemeClr val="accent1">
                    <a:lumMod val="50000"/>
                  </a:schemeClr>
                </a:solidFill>
              </a:rPr>
              <a:t>喜</a:t>
            </a:r>
            <a:r>
              <a:rPr lang="zh-CN" altLang="zh-CN" sz="2400" b="1" i="0" dirty="0">
                <a:solidFill>
                  <a:schemeClr val="accent1">
                    <a:lumMod val="50000"/>
                  </a:schemeClr>
                </a:solidFill>
              </a:rPr>
              <a:t>来登健身计</a:t>
            </a:r>
            <a:r>
              <a:rPr lang="zh-CN" altLang="zh-CN" sz="2400" b="1" i="0" dirty="0" smtClean="0">
                <a:solidFill>
                  <a:schemeClr val="accent1">
                    <a:lumMod val="50000"/>
                  </a:schemeClr>
                </a:solidFill>
              </a:rPr>
              <a:t>划</a:t>
            </a:r>
            <a:endParaRPr lang="en-US" altLang="zh-CN" sz="1400" i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/>
            <a:endParaRPr lang="en-US" altLang="zh-CN" sz="1400" i="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位于酒店</a:t>
            </a:r>
            <a:r>
              <a:rPr lang="en-US" altLang="zh-CN" sz="1400" i="0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楼的健身中心一周</a:t>
            </a:r>
            <a:r>
              <a:rPr lang="en-US" altLang="zh-CN" sz="1400" i="0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天</a:t>
            </a:r>
            <a:r>
              <a:rPr lang="en-US" altLang="zh-CN" sz="1400" i="0" dirty="0" smtClean="0">
                <a:solidFill>
                  <a:schemeClr val="accent1">
                    <a:lumMod val="50000"/>
                  </a:schemeClr>
                </a:solidFill>
              </a:rPr>
              <a:t>24</a:t>
            </a: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小时开放</a:t>
            </a:r>
            <a:endParaRPr lang="en-US" altLang="zh-CN" sz="1400" i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提供各种有氧及无氧健身器材，满足客人多方面需求</a:t>
            </a:r>
            <a:endParaRPr lang="en-US" altLang="zh-CN" sz="1400" i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zh-CN" altLang="en-US" sz="1400" i="0" dirty="0">
                <a:solidFill>
                  <a:schemeClr val="accent1">
                    <a:lumMod val="50000"/>
                  </a:schemeClr>
                </a:solidFill>
              </a:rPr>
              <a:t>室</a:t>
            </a: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外泳池全年开放</a:t>
            </a:r>
            <a:endParaRPr lang="en-US" altLang="zh-CN" sz="1400" i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zh-CN" altLang="en-US" sz="1400" i="0" dirty="0">
                <a:solidFill>
                  <a:schemeClr val="accent1">
                    <a:lumMod val="50000"/>
                  </a:schemeClr>
                </a:solidFill>
              </a:rPr>
              <a:t>提</a:t>
            </a: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供桑拿室</a:t>
            </a:r>
            <a:endParaRPr lang="en-US" altLang="zh-CN" sz="1400" i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对员工有优惠政策，</a:t>
            </a:r>
            <a:r>
              <a:rPr lang="en-US" altLang="zh-CN" sz="1400" i="0" dirty="0" smtClean="0">
                <a:solidFill>
                  <a:schemeClr val="accent1">
                    <a:lumMod val="50000"/>
                  </a:schemeClr>
                </a:solidFill>
              </a:rPr>
              <a:t>100</a:t>
            </a: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元</a:t>
            </a:r>
            <a:r>
              <a:rPr lang="en-US" altLang="zh-CN" sz="1400" i="0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zh-CN" altLang="en-US" sz="1400" i="0" dirty="0" smtClean="0">
                <a:solidFill>
                  <a:schemeClr val="accent1">
                    <a:lumMod val="50000"/>
                  </a:schemeClr>
                </a:solidFill>
              </a:rPr>
              <a:t>月</a:t>
            </a:r>
            <a:endParaRPr lang="en-US" altLang="zh-CN" sz="1400" i="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794" y="6356350"/>
            <a:ext cx="2364600" cy="16943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11" y="6356351"/>
            <a:ext cx="2390419" cy="17264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地图--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2" y="1981104"/>
            <a:ext cx="4874419" cy="761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04800" y="247650"/>
            <a:ext cx="6141746" cy="1320800"/>
            <a:chOff x="304800" y="228600"/>
            <a:chExt cx="6141746" cy="12192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264920"/>
              <a:ext cx="6065546" cy="18288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04800" y="228600"/>
              <a:ext cx="5715000" cy="880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209AD0"/>
                  </a:solidFill>
                </a:rPr>
                <a:t>MAP</a:t>
              </a:r>
            </a:p>
            <a:p>
              <a:r>
                <a:rPr lang="zh-CN" altLang="en-US" sz="2800" b="1" dirty="0">
                  <a:solidFill>
                    <a:srgbClr val="209AD0"/>
                  </a:solidFill>
                </a:rPr>
                <a:t>地图</a:t>
              </a:r>
              <a:endParaRPr lang="en-US" sz="2800" b="1" dirty="0">
                <a:solidFill>
                  <a:srgbClr val="209AD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702</Words>
  <Application>Microsoft Office PowerPoint</Application>
  <PresentationFormat>A4 Paper (210x297 mm)</PresentationFormat>
  <Paragraphs>49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Zhu, Cherry</dc:creator>
  <cp:lastModifiedBy>Ke, Christine</cp:lastModifiedBy>
  <cp:revision>65</cp:revision>
  <cp:lastPrinted>2017-05-26T07:56:00Z</cp:lastPrinted>
  <dcterms:created xsi:type="dcterms:W3CDTF">2006-08-16T00:00:00Z</dcterms:created>
  <dcterms:modified xsi:type="dcterms:W3CDTF">2018-04-02T07:20:11Z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2052-10.1.0.5559</vt:lpwstr>
  </property>
</Properties>
</file>